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Default Extension="pdf" ContentType="application/pdf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4"/>
  </p:notesMasterIdLst>
  <p:sldIdLst>
    <p:sldId id="419" r:id="rId2"/>
    <p:sldId id="420" r:id="rId3"/>
    <p:sldId id="426" r:id="rId4"/>
    <p:sldId id="427" r:id="rId5"/>
    <p:sldId id="431" r:id="rId6"/>
    <p:sldId id="421" r:id="rId7"/>
    <p:sldId id="430" r:id="rId8"/>
    <p:sldId id="422" r:id="rId9"/>
    <p:sldId id="423" r:id="rId10"/>
    <p:sldId id="424" r:id="rId11"/>
    <p:sldId id="428" r:id="rId12"/>
    <p:sldId id="42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D1E6C"/>
    <a:srgbClr val="EC5416"/>
    <a:srgbClr val="E8771F"/>
    <a:srgbClr val="1559D1"/>
    <a:srgbClr val="99CC00"/>
    <a:srgbClr val="FFCC66"/>
    <a:srgbClr val="E79E21"/>
    <a:srgbClr val="E88D5F"/>
    <a:srgbClr val="653E61"/>
    <a:srgbClr val="8965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62963" autoAdjust="0"/>
  </p:normalViewPr>
  <p:slideViewPr>
    <p:cSldViewPr snapToGrid="0" snapToObjects="1">
      <p:cViewPr varScale="1">
        <p:scale>
          <a:sx n="45" d="100"/>
          <a:sy n="45" d="100"/>
        </p:scale>
        <p:origin x="-2274" y="-102"/>
      </p:cViewPr>
      <p:guideLst>
        <p:guide orient="horz" pos="324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D29846-17C9-4265-8A53-A267B2D09E02}" type="datetimeFigureOut">
              <a:rPr lang="en-US"/>
              <a:pPr>
                <a:defRPr/>
              </a:pPr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411416-0ACB-4400-BF4F-A637FF7E3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60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ZA" i="1" dirty="0" smtClean="0"/>
              <a:t>Review slide content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683A5-F9D0-4328-85AC-AD1A7ED653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1064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ZA" dirty="0" smtClean="0"/>
              <a:t>NOTE: You may choose to modify this case</a:t>
            </a:r>
            <a:r>
              <a:rPr lang="en-ZA" baseline="0" dirty="0" smtClean="0"/>
              <a:t> study in advance of this course so it reflects the  current situation in your country</a:t>
            </a:r>
            <a:endParaRPr lang="en-ZA" dirty="0" smtClean="0"/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ZA" dirty="0" smtClean="0"/>
              <a:t>Inform delegates that this case study will take the form of a plenary</a:t>
            </a:r>
            <a:r>
              <a:rPr lang="en-ZA" baseline="0" dirty="0" smtClean="0"/>
              <a:t> discussion, which should last no longer than 15 minutes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ZA" baseline="0" dirty="0" smtClean="0"/>
              <a:t>Ask  for a volunteer to read the case study out loud, then use the questions to lead the discussion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Record the discussion using the </a:t>
            </a:r>
            <a:r>
              <a:rPr lang="en-US" baseline="0" smtClean="0"/>
              <a:t>flip chart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smtClean="0"/>
              <a:t>At </a:t>
            </a:r>
            <a:r>
              <a:rPr lang="en-US" baseline="0" dirty="0" smtClean="0"/>
              <a:t>the end, summarise the discussion and point out areas of convergence and divergence with the lesson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Remind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delegates that t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patient should be at the centre of the decision-making</a:t>
            </a:r>
            <a:endParaRPr lang="en-Z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Appropriate  education and counselling should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provided to the patient</a:t>
            </a:r>
            <a:endParaRPr lang="en-Z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E75AF-801D-44CB-8B25-5440210AFD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079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dirty="0" smtClean="0"/>
              <a:t>Check if delegates have any questions and address these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is the end of the module on the ‘Gap Between the Availability of Drug Susceptibility Testing and Access to MDR- and XDR- TB Treatment’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baseline="0" dirty="0" smtClean="0"/>
              <a:t>Next, we’ll be focusing on ‘Healthcare Workers’ Rights and Obligations’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683A5-F9D0-4328-85AC-AD1A7ED653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454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that new diagnostic tests such as </a:t>
            </a:r>
            <a:r>
              <a:rPr lang="en-US" baseline="0" dirty="0" err="1" smtClean="0"/>
              <a:t>GeneXpert</a:t>
            </a:r>
            <a:r>
              <a:rPr lang="en-US" baseline="0" dirty="0" smtClean="0"/>
              <a:t> can confirm TB and drug resistance incredibly rapidly. Since WHO has endorsed the use of these tests for diagnosis of TB, they are being widely implemented globally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However, these tests provide information on drug resistance, and in some cases treatment for MDR-TB may not be available, although the test is being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baseline="0" dirty="0" smtClean="0"/>
              <a:t>Review 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1416-0ACB-4400-BF4F-A637FF7E3A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58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slide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Emphasise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countries that implement diagnostic testing in the absence of treatment should do so only as a temporary measure, and should establish a timetable for when treatment for MDR- and XDR-TB will be made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1416-0ACB-4400-BF4F-A637FF7E3A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796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State</a:t>
            </a:r>
            <a:r>
              <a:rPr lang="en-US" baseline="0" dirty="0" smtClean="0"/>
              <a:t> that as countries implement rapid testing for drug resistant TB and then implement treatment on a large scale it is important to consider ethical components and approach, especially the 3 AQ principles discussed earlier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baseline="0" dirty="0" smtClean="0"/>
              <a:t>Review slide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Emphasise that all of these elements must be considered when providing MDR-TB care. Though countries may feel urgency to offer this treatment to all at the local level, it is essential to consider mechanisms for providing this treatment in an ethical </a:t>
            </a:r>
            <a:r>
              <a:rPr lang="en-US" baseline="0" dirty="0" smtClean="0"/>
              <a:t>and respectful </a:t>
            </a:r>
            <a:r>
              <a:rPr lang="en-US" baseline="0" dirty="0" smtClean="0"/>
              <a:t>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For example, in order to provide acceptable quality care for drug-resistant TB  at the local or primary care level, adequate training must be provided for health care workers at  who will be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1416-0ACB-4400-BF4F-A637FF7E3A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068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i="0" dirty="0" smtClean="0"/>
              <a:t>State</a:t>
            </a:r>
            <a:r>
              <a:rPr lang="en-US" i="0" baseline="0" dirty="0" smtClean="0"/>
              <a:t> there are benefits to offering drug-susceptibility testing, even when treatment is not currently available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i="1" dirty="0" smtClean="0"/>
              <a:t>Review </a:t>
            </a:r>
            <a:r>
              <a:rPr lang="en-US" i="1" dirty="0" smtClean="0"/>
              <a:t>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E75AF-801D-44CB-8B25-5440210AFD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512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45307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This is a plenary discussion, in which all delegates</a:t>
            </a:r>
            <a:r>
              <a:rPr lang="en-US" baseline="0" dirty="0" smtClean="0"/>
              <a:t> participate </a:t>
            </a:r>
            <a:r>
              <a:rPr lang="en-US" dirty="0" smtClean="0"/>
              <a:t>  </a:t>
            </a:r>
          </a:p>
          <a:p>
            <a:pPr marL="171450" indent="-171450" defTabSz="945307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Allow</a:t>
            </a:r>
            <a:r>
              <a:rPr lang="en-US" baseline="0" dirty="0" smtClean="0"/>
              <a:t> </a:t>
            </a:r>
            <a:r>
              <a:rPr lang="en-US" dirty="0" smtClean="0"/>
              <a:t>15 minutes for this</a:t>
            </a:r>
            <a:r>
              <a:rPr lang="en-US" baseline="0" dirty="0" smtClean="0"/>
              <a:t> </a:t>
            </a:r>
            <a:r>
              <a:rPr lang="en-US" dirty="0" smtClean="0"/>
              <a:t>discussion </a:t>
            </a:r>
          </a:p>
          <a:p>
            <a:pPr marL="171450" indent="-171450" defTabSz="945307">
              <a:buFont typeface="Arial" panose="020B0604020202020204" pitchFamily="34" charset="0"/>
              <a:buChar char="•"/>
              <a:defRPr/>
            </a:pPr>
            <a:r>
              <a:rPr lang="en-GB" baseline="0" dirty="0" smtClean="0"/>
              <a:t>Start with the first question and ask delegates to answer based on their work setting. Proceed through the questions if appropriate, based on answers </a:t>
            </a:r>
            <a:r>
              <a:rPr lang="en-GB" baseline="0" dirty="0" smtClean="0"/>
              <a:t>from </a:t>
            </a:r>
            <a:r>
              <a:rPr lang="en-GB" baseline="0" dirty="0" smtClean="0"/>
              <a:t>delegates</a:t>
            </a:r>
          </a:p>
          <a:p>
            <a:pPr marL="171450" marR="0" indent="-171450" algn="l" defTabSz="9453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Remind delegates that there are no right or wrong answers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that all views and opinions should be respected</a:t>
            </a:r>
            <a:endParaRPr lang="en-ZA" baseline="0" dirty="0" smtClean="0"/>
          </a:p>
          <a:p>
            <a:pPr marL="171450" indent="-171450" defTabSz="945307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Record responses on a flipchart </a:t>
            </a:r>
          </a:p>
          <a:p>
            <a:pPr marL="171450" marR="0" indent="-171450" algn="l" defTabSz="945307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At the end, summarise the discussion</a:t>
            </a:r>
            <a:endParaRPr lang="en-GB" dirty="0" smtClean="0"/>
          </a:p>
          <a:p>
            <a:pPr marL="171450" indent="-171450" defTabSz="945307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7F911-BA2D-4D4F-B255-8CAB979871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86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dirty="0" smtClean="0"/>
              <a:t>As emphasised previously in the section on the Obligation to provide Access to TB Services, countries and TB programmes should provide universal, free access to drug susceptibility testing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i="1" dirty="0" smtClean="0"/>
              <a:t>Review 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E75AF-801D-44CB-8B25-5440210AFD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94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i="1" dirty="0" smtClean="0"/>
              <a:t>Review 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E75AF-801D-44CB-8B25-5440210AFD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4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i="1" dirty="0" smtClean="0"/>
              <a:t>Review slide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E75AF-801D-44CB-8B25-5440210AFD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224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4709695"/>
            <a:ext cx="9144000" cy="1168400"/>
          </a:xfrm>
          <a:prstGeom prst="rect">
            <a:avLst/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2192868"/>
            <a:ext cx="9144000" cy="2643827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 bwMode="auto">
          <a:xfrm>
            <a:off x="0" y="2192868"/>
            <a:ext cx="9144000" cy="0"/>
          </a:xfrm>
          <a:prstGeom prst="line">
            <a:avLst/>
          </a:prstGeom>
          <a:ln w="28575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 bwMode="auto">
          <a:xfrm>
            <a:off x="0" y="5873863"/>
            <a:ext cx="9144000" cy="0"/>
          </a:xfrm>
          <a:prstGeom prst="line">
            <a:avLst/>
          </a:prstGeom>
          <a:ln w="28575" cmpd="sng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6400" y="64770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914400" eaLnBrk="0" hangingPunct="0">
              <a:defRPr/>
            </a:pPr>
            <a:endParaRPr lang="en-US" sz="10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defTabSz="914400" eaLnBrk="0" hangingPunct="0">
              <a:defRPr/>
            </a:pPr>
            <a:fld id="{3DEDD24F-8C50-42F9-80FD-CFF51CC2D521}" type="slidenum">
              <a:rPr lang="en-US" sz="1000">
                <a:solidFill>
                  <a:srgbClr val="FFFFFF"/>
                </a:solidFill>
                <a:ea typeface="MS PGothic" charset="0"/>
                <a:cs typeface="MS PGothic" charset="0"/>
              </a:rPr>
              <a:pPr algn="r" defTabSz="914400" eaLnBrk="0" hangingPunct="0">
                <a:defRPr/>
              </a:pPr>
              <a:t>‹#›</a:t>
            </a:fld>
            <a:endParaRPr lang="en-US" sz="10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defTabSz="914400" eaLnBrk="0" hangingPunct="0">
              <a:defRPr/>
            </a:pPr>
            <a:endParaRPr lang="en-US" sz="2800">
              <a:solidFill>
                <a:srgbClr val="000000"/>
              </a:solidFill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28700" y="1905000"/>
            <a:ext cx="7086600" cy="1993232"/>
          </a:xfrm>
        </p:spPr>
        <p:txBody>
          <a:bodyPr/>
          <a:lstStyle>
            <a:lvl1pPr algn="ctr">
              <a:lnSpc>
                <a:spcPct val="100000"/>
              </a:lnSpc>
              <a:defRPr sz="4000" b="1" baseline="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038600"/>
            <a:ext cx="7086600" cy="798095"/>
          </a:xfrm>
        </p:spPr>
        <p:txBody>
          <a:bodyPr/>
          <a:lstStyle>
            <a:lvl1pPr marL="0" indent="0" algn="ctr">
              <a:buFontTx/>
              <a:buNone/>
              <a:defRPr sz="28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/>
          <a:srcRect r="60093"/>
          <a:stretch/>
        </p:blipFill>
        <p:spPr>
          <a:xfrm>
            <a:off x="448734" y="550333"/>
            <a:ext cx="3649133" cy="1080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/>
          <a:srcRect l="64813" r="-91"/>
          <a:stretch/>
        </p:blipFill>
        <p:spPr>
          <a:xfrm>
            <a:off x="4889500" y="621438"/>
            <a:ext cx="3225800" cy="1080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6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0424A0F-55B5-42D1-920C-B859CF8B7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835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17DFD44-DAD6-45CC-BA58-066E12F79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188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86400" y="64770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defTabSz="914400" eaLnBrk="0" hangingPunct="0">
              <a:defRPr/>
            </a:pPr>
            <a:endParaRPr lang="en-US" sz="10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29600" y="6477000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defTabSz="914400" eaLnBrk="0" hangingPunct="0">
              <a:defRPr/>
            </a:pPr>
            <a:fld id="{3DEDD24F-8C50-42F9-80FD-CFF51CC2D521}" type="slidenum">
              <a:rPr lang="en-US" sz="1000">
                <a:solidFill>
                  <a:srgbClr val="FFFFFF"/>
                </a:solidFill>
                <a:ea typeface="MS PGothic" charset="0"/>
                <a:cs typeface="MS PGothic" charset="0"/>
              </a:rPr>
              <a:pPr algn="r" defTabSz="914400" eaLnBrk="0" hangingPunct="0">
                <a:defRPr/>
              </a:pPr>
              <a:t>‹#›</a:t>
            </a:fld>
            <a:endParaRPr lang="en-US" sz="10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82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923D6DC-6CB4-4BAA-BEBE-9A76FBD8E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005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6E6766-9382-42DF-B899-6777F57DDA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473200"/>
            <a:ext cx="8648700" cy="4686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740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AB854AE-227D-442D-B326-58319B26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726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2153926-F85F-471F-BDD1-ED814A535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301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D42C38B-C541-43D7-BE02-3F7F3A18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791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82B853D-6D8B-4DA1-9B1C-C1823A58A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7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EC02C6-5F54-4EE4-A6D8-02A68712F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89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48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 (32pt </a:t>
            </a:r>
            <a:r>
              <a:rPr lang="en-US" dirty="0" err="1" smtClean="0"/>
              <a:t>arial</a:t>
            </a:r>
            <a:r>
              <a:rPr lang="en-US" dirty="0" smtClean="0"/>
              <a:t> upper left of slide)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 (First level bullet 20pt </a:t>
            </a:r>
            <a:r>
              <a:rPr lang="en-US" dirty="0" err="1" smtClean="0"/>
              <a:t>arial</a:t>
            </a:r>
            <a:r>
              <a:rPr lang="en-US" dirty="0" smtClean="0"/>
              <a:t> bold)</a:t>
            </a:r>
          </a:p>
          <a:p>
            <a:pPr lvl="1"/>
            <a:r>
              <a:rPr lang="en-US" dirty="0" smtClean="0"/>
              <a:t>Second level (Second level bullet 20 pt. </a:t>
            </a:r>
            <a:r>
              <a:rPr lang="en-US" dirty="0" err="1" smtClean="0"/>
              <a:t>arial</a:t>
            </a:r>
            <a:r>
              <a:rPr lang="en-US" dirty="0" smtClean="0"/>
              <a:t> roman)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61100" y="64897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489700"/>
            <a:ext cx="622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b="1">
                <a:solidFill>
                  <a:srgbClr val="003366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316E6766-9382-42DF-B899-6777F57DDA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en-US" sz="2800">
              <a:solidFill>
                <a:srgbClr val="000000"/>
              </a:solidFill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3200" y="6413500"/>
            <a:ext cx="3048000" cy="3048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defTabSz="914400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003366"/>
                </a:solidFill>
                <a:latin typeface="Gill Sans MT" charset="0"/>
              </a:rPr>
              <a:t>USAID TB CARE II PROJECT 	</a:t>
            </a:r>
          </a:p>
        </p:txBody>
      </p:sp>
    </p:spTree>
    <p:extLst>
      <p:ext uri="{BB962C8B-B14F-4D97-AF65-F5344CB8AC3E}">
        <p14:creationId xmlns="" xmlns:p14="http://schemas.microsoft.com/office/powerpoint/2010/main" val="195447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8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>
          <a:solidFill>
            <a:schemeClr val="accent1">
              <a:lumMod val="50000"/>
            </a:schemeClr>
          </a:solidFill>
          <a:latin typeface="Arial"/>
          <a:ea typeface="Tahoma" pitchFamily="34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Tahoma" pitchFamily="34" charset="0"/>
          <a:ea typeface="MS PGothic" pitchFamily="34" charset="-128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Tahoma" pitchFamily="34" charset="0"/>
          <a:ea typeface="MS PGothic" pitchFamily="34" charset="-128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Tahoma" pitchFamily="34" charset="0"/>
          <a:ea typeface="MS PGothic" pitchFamily="34" charset="-128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Tahoma" pitchFamily="34" charset="0"/>
          <a:ea typeface="MS PGothic" pitchFamily="34" charset="-128"/>
          <a:cs typeface="Tahom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8E57"/>
        </a:buClr>
        <a:buSzPct val="125000"/>
        <a:buFont typeface="Arial"/>
        <a:buChar char="•"/>
        <a:defRPr sz="2700" b="0">
          <a:solidFill>
            <a:schemeClr val="tx1"/>
          </a:solidFill>
          <a:latin typeface="Arial"/>
          <a:ea typeface="Tahoma" pitchFamily="34" charset="0"/>
          <a:cs typeface="Arial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rgbClr val="FF8E57"/>
        </a:buClr>
        <a:buSzPct val="125000"/>
        <a:buFont typeface="Arial"/>
        <a:buChar char="•"/>
        <a:defRPr sz="2500">
          <a:solidFill>
            <a:schemeClr val="tx1"/>
          </a:solidFill>
          <a:latin typeface="Arial"/>
          <a:ea typeface="Tahoma" pitchFamily="34" charset="0"/>
          <a:cs typeface="Arial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FF8E57"/>
        </a:buClr>
        <a:buSzPct val="125000"/>
        <a:buFont typeface="Lucida Grande"/>
        <a:buChar char="–"/>
        <a:defRPr sz="2500">
          <a:solidFill>
            <a:schemeClr val="tx1"/>
          </a:solidFill>
          <a:latin typeface="Arial"/>
          <a:ea typeface="Tahoma" pitchFamily="34" charset="0"/>
          <a:cs typeface="Arial"/>
        </a:defRPr>
      </a:lvl3pPr>
      <a:lvl4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FF8E57"/>
        </a:buClr>
        <a:buSzPct val="125000"/>
        <a:buFont typeface="Lucida Grande"/>
        <a:buChar char="–"/>
        <a:defRPr sz="2500">
          <a:solidFill>
            <a:schemeClr val="tx1"/>
          </a:solidFill>
          <a:latin typeface="Arial"/>
          <a:ea typeface="Tahoma" pitchFamily="34" charset="0"/>
          <a:cs typeface="Arial"/>
        </a:defRPr>
      </a:lvl4pPr>
      <a:lvl5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FF8E57"/>
        </a:buClr>
        <a:buSzPct val="125000"/>
        <a:buFont typeface="Lucida Grande"/>
        <a:buChar char="–"/>
        <a:defRPr sz="2500">
          <a:solidFill>
            <a:schemeClr val="tx1"/>
          </a:solidFill>
          <a:latin typeface="Arial"/>
          <a:ea typeface="Tahoma" pitchFamily="34" charset="0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d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0" y="0"/>
            <a:ext cx="9144000" cy="48709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4607169"/>
            <a:ext cx="9144000" cy="110783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cap="all" dirty="0" smtClean="0">
                <a:solidFill>
                  <a:schemeClr val="bg1"/>
                </a:solidFill>
                <a:latin typeface="+mj-lt"/>
              </a:rPr>
              <a:t>[insert Speaker Name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cap="all" dirty="0" smtClean="0">
                <a:solidFill>
                  <a:schemeClr val="bg1"/>
                </a:solidFill>
                <a:latin typeface="+mj-lt"/>
              </a:rPr>
              <a:t>Date &amp;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cap="all" dirty="0" smtClean="0">
                <a:solidFill>
                  <a:schemeClr val="bg1"/>
                </a:solidFill>
                <a:latin typeface="+mj-lt"/>
              </a:rPr>
              <a:t>Location here]</a:t>
            </a:r>
            <a:endParaRPr kumimoji="0" lang="en-US" sz="2000" b="0" i="0" u="none" strike="noStrike" cap="all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629920" y="426270"/>
            <a:ext cx="8255844" cy="39171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25415" y="426368"/>
            <a:ext cx="6963507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ZA" sz="4400" dirty="0" smtClean="0"/>
              <a:t>Ethics of Tuberculosis Prevention, Care and Control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134" y="2914618"/>
            <a:ext cx="841163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ZA" sz="2800" b="1" smtClean="0">
                <a:solidFill>
                  <a:schemeClr val="accent2">
                    <a:lumMod val="75000"/>
                  </a:schemeClr>
                </a:solidFill>
              </a:rPr>
              <a:t>MODULE 7: </a:t>
            </a:r>
            <a:r>
              <a:rPr lang="en-ZA" sz="2800" b="1" dirty="0" smtClean="0">
                <a:solidFill>
                  <a:schemeClr val="accent2">
                    <a:lumMod val="75000"/>
                  </a:schemeClr>
                </a:solidFill>
              </a:rPr>
              <a:t>GAP BETWEEN AVAILABILTY OF DRUG SUSCEPTIBILITY TESTING AND ACCESS TO  MDR-TB AND XDR-TB TREATMENT</a:t>
            </a:r>
            <a:endParaRPr lang="en-US" sz="2800" b="1" cap="al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7" y="5996812"/>
            <a:ext cx="4885267" cy="579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4134" y="5871001"/>
            <a:ext cx="174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Insert country/ministry logo here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289"/>
            <a:ext cx="7772400" cy="609600"/>
          </a:xfrm>
        </p:spPr>
        <p:txBody>
          <a:bodyPr>
            <a:noAutofit/>
          </a:bodyPr>
          <a:lstStyle/>
          <a:p>
            <a:r>
              <a:rPr lang="en-ZA" dirty="0" smtClean="0"/>
              <a:t>Making ethically appropriate treatment decisions in absence of DST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ZA" dirty="0" smtClean="0"/>
              <a:t>For patients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Education </a:t>
            </a:r>
            <a:r>
              <a:rPr lang="en-US" dirty="0"/>
              <a:t>and counselling should be offered; this will ensure </a:t>
            </a:r>
            <a:r>
              <a:rPr lang="en-US" dirty="0" smtClean="0"/>
              <a:t>that: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Patients </a:t>
            </a:r>
            <a:r>
              <a:rPr lang="en-US" dirty="0"/>
              <a:t>are fully </a:t>
            </a:r>
            <a:r>
              <a:rPr lang="en-US" dirty="0" smtClean="0"/>
              <a:t>informed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Informed </a:t>
            </a:r>
            <a:r>
              <a:rPr lang="en-US" dirty="0"/>
              <a:t>consent has been provided prior to testing </a:t>
            </a:r>
          </a:p>
          <a:p>
            <a:pPr marL="814388" lvl="3" indent="-128588"/>
            <a:endParaRPr lang="en-US" sz="1650" dirty="0"/>
          </a:p>
          <a:p>
            <a:pPr marL="814388" lvl="3" indent="-128588"/>
            <a:endParaRPr lang="en-US" sz="16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4D8D75A-539D-4B8E-8281-DCD6184243C2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894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02"/>
            <a:ext cx="8229600" cy="990600"/>
          </a:xfrm>
        </p:spPr>
        <p:txBody>
          <a:bodyPr/>
          <a:lstStyle/>
          <a:p>
            <a:pPr algn="ctr"/>
            <a:r>
              <a:rPr lang="en-ZA" dirty="0" smtClean="0"/>
              <a:t>Let’s discuss…..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219201"/>
            <a:ext cx="8229600" cy="37338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GB" sz="2100" dirty="0" smtClean="0">
                <a:solidFill>
                  <a:schemeClr val="tx1"/>
                </a:solidFill>
              </a:rPr>
              <a:t>A </a:t>
            </a:r>
            <a:r>
              <a:rPr lang="en-GB" sz="2100" dirty="0">
                <a:solidFill>
                  <a:schemeClr val="tx1"/>
                </a:solidFill>
              </a:rPr>
              <a:t>29 year old patient, who lives in a community where there is a high prevalence of drug-resistant TB has just been diagnosed with TB. She has three children, aged 7, 4 and 18 months. Her husband works in the mines and lives in the mining hostel. He returns </a:t>
            </a:r>
            <a:r>
              <a:rPr lang="en-GB" sz="2100" dirty="0" smtClean="0">
                <a:solidFill>
                  <a:schemeClr val="tx1"/>
                </a:solidFill>
              </a:rPr>
              <a:t>home </a:t>
            </a:r>
            <a:r>
              <a:rPr lang="en-GB" sz="2100" dirty="0">
                <a:solidFill>
                  <a:schemeClr val="tx1"/>
                </a:solidFill>
              </a:rPr>
              <a:t>once every quarter. He has been losing weight and has not been able to work. She last had an HIV test when she was pregnant with her youngest </a:t>
            </a:r>
            <a:r>
              <a:rPr lang="en-GB" sz="2100" dirty="0" smtClean="0">
                <a:solidFill>
                  <a:schemeClr val="tx1"/>
                </a:solidFill>
              </a:rPr>
              <a:t>child (which was negative). Her </a:t>
            </a:r>
            <a:r>
              <a:rPr lang="en-GB" sz="2100" dirty="0">
                <a:solidFill>
                  <a:schemeClr val="tx1"/>
                </a:solidFill>
              </a:rPr>
              <a:t>mother-in-law and </a:t>
            </a:r>
            <a:r>
              <a:rPr lang="en-GB" sz="2100" dirty="0" smtClean="0">
                <a:solidFill>
                  <a:schemeClr val="tx1"/>
                </a:solidFill>
              </a:rPr>
              <a:t>her husband’s </a:t>
            </a:r>
            <a:r>
              <a:rPr lang="en-GB" sz="2100" dirty="0">
                <a:solidFill>
                  <a:schemeClr val="tx1"/>
                </a:solidFill>
              </a:rPr>
              <a:t>niece, who is 16, lives with her</a:t>
            </a:r>
            <a:r>
              <a:rPr lang="en-GB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2100" dirty="0" smtClean="0">
                <a:solidFill>
                  <a:schemeClr val="tx1"/>
                </a:solidFill>
              </a:rPr>
              <a:t>Presently</a:t>
            </a:r>
            <a:r>
              <a:rPr lang="en-GB" sz="2100" dirty="0">
                <a:solidFill>
                  <a:schemeClr val="tx1"/>
                </a:solidFill>
              </a:rPr>
              <a:t>, there are no drug susceptibility testing facilities available at the hospital.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8D75A-539D-4B8E-8281-DCD6184243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953076"/>
            <a:ext cx="8229600" cy="1490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What </a:t>
            </a:r>
            <a:r>
              <a:rPr lang="en-GB" sz="1900" dirty="0"/>
              <a:t>steps would </a:t>
            </a:r>
            <a:r>
              <a:rPr lang="en-GB" sz="1900" dirty="0" smtClean="0"/>
              <a:t>you take for the </a:t>
            </a:r>
            <a:r>
              <a:rPr lang="en-GB" sz="1900" dirty="0"/>
              <a:t>treatment, care and </a:t>
            </a:r>
            <a:r>
              <a:rPr lang="en-GB" sz="1900" dirty="0" smtClean="0"/>
              <a:t>support of the </a:t>
            </a:r>
            <a:r>
              <a:rPr lang="en-GB" sz="1900" dirty="0"/>
              <a:t>patient?</a:t>
            </a:r>
            <a:endParaRPr lang="en-US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How would you </a:t>
            </a:r>
            <a:r>
              <a:rPr lang="en-GB" sz="1900" dirty="0" smtClean="0"/>
              <a:t>counsel the patient</a:t>
            </a:r>
            <a:r>
              <a:rPr lang="en-GB" sz="1900" dirty="0"/>
              <a:t>?</a:t>
            </a:r>
            <a:endParaRPr lang="en-ZA" sz="1900" dirty="0" smtClean="0"/>
          </a:p>
          <a:p>
            <a:r>
              <a:rPr lang="en-ZA" sz="2400" dirty="0" smtClean="0"/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00557"/>
            <a:ext cx="2001520" cy="1077218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D050"/>
                </a:solidFill>
                <a:latin typeface="Ben's Handwriting" panose="02000603000000000000" pitchFamily="2" charset="0"/>
              </a:rPr>
              <a:t>CASE STUDY</a:t>
            </a:r>
            <a:endParaRPr lang="en-GB" sz="3200" b="1" dirty="0">
              <a:solidFill>
                <a:srgbClr val="92D050"/>
              </a:solidFill>
              <a:latin typeface="Ben's Handwriting" panose="020006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496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CEFD42F-9581-433D-8B55-191F18C21A6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 descr="http://www.dianamarinova.com/wp-content/uploads/2013/08/Questions-to-Clients-Why-Bother-Addressing-Th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7591">
            <a:off x="1819072" y="2013216"/>
            <a:ext cx="3831440" cy="3438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5628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Upon completion of this </a:t>
            </a:r>
            <a:r>
              <a:rPr lang="en-US" dirty="0" smtClean="0"/>
              <a:t>module, you </a:t>
            </a:r>
            <a:r>
              <a:rPr lang="en-US" dirty="0"/>
              <a:t>will be able </a:t>
            </a:r>
            <a:r>
              <a:rPr lang="en-US" dirty="0" smtClean="0"/>
              <a:t>to:</a:t>
            </a:r>
          </a:p>
          <a:p>
            <a:pPr>
              <a:spcAft>
                <a:spcPts val="600"/>
              </a:spcAft>
            </a:pPr>
            <a:r>
              <a:rPr lang="en-ZA" dirty="0" smtClean="0"/>
              <a:t>Discuss reasons for and challenges with gap between diagnosis and treatment of drug-resistant TB </a:t>
            </a:r>
            <a:r>
              <a:rPr lang="en-ZA" dirty="0" smtClean="0"/>
              <a:t>and need to address this gap</a:t>
            </a:r>
            <a:endParaRPr lang="en-ZA" dirty="0" smtClean="0"/>
          </a:p>
          <a:p>
            <a:pPr>
              <a:spcAft>
                <a:spcPts val="600"/>
              </a:spcAft>
            </a:pPr>
            <a:r>
              <a:rPr lang="en-ZA" dirty="0" smtClean="0"/>
              <a:t>Explain the benefits of drug susceptibility testing in the absence of drug-resistant TB treatment</a:t>
            </a:r>
          </a:p>
          <a:p>
            <a:pPr>
              <a:spcAft>
                <a:spcPts val="600"/>
              </a:spcAft>
            </a:pPr>
            <a:r>
              <a:rPr lang="en-ZA" dirty="0" smtClean="0"/>
              <a:t>Demonstrate why education and counselling forms an essential component of patient care in the absence of drug susceptibility testing (DST) and appropriate treatment for drug-resistant TB 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4467021A-0B1A-4E5D-B570-81CE1A8205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27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between 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916"/>
            <a:ext cx="8229600" cy="4525963"/>
          </a:xfrm>
        </p:spPr>
        <p:txBody>
          <a:bodyPr/>
          <a:lstStyle/>
          <a:p>
            <a:pPr marL="170164" indent="-17016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Point-of-care rapid diagnostic methods at the outset of the diagnostic process can </a:t>
            </a:r>
            <a:r>
              <a:rPr lang="en-US" dirty="0" err="1" smtClean="0"/>
              <a:t>revolutionise</a:t>
            </a:r>
            <a:r>
              <a:rPr lang="en-US" dirty="0" smtClean="0"/>
              <a:t> the treatment of MDR- and XDR-TB by enabling the use of a tailored drug therapy</a:t>
            </a:r>
          </a:p>
          <a:p>
            <a:pPr marL="170164" indent="-17016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Countries should ensure that patients diagnosed through these measures are provided access to the most appropriate drugs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Scaling up and providing </a:t>
            </a:r>
            <a:r>
              <a:rPr lang="en-US" dirty="0" smtClean="0"/>
              <a:t>treatment, </a:t>
            </a:r>
            <a:r>
              <a:rPr lang="en-US" dirty="0" smtClean="0"/>
              <a:t>including treatment for MDR-TB and XDR-TB is an essential element of providing ethical TB care (universal access to care)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between diagnosis and treatment -2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9200"/>
            <a:ext cx="8470669" cy="4906963"/>
          </a:xfrm>
        </p:spPr>
        <p:txBody>
          <a:bodyPr/>
          <a:lstStyle/>
          <a:p>
            <a:pPr marL="170164" indent="-17016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While countries are in the process of scaling up treatment for MDR/XDR-TB, the use of drug susceptibility testing may be appropriate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dirty="0" smtClean="0"/>
              <a:t>May be used as an </a:t>
            </a:r>
            <a:r>
              <a:rPr lang="en-US" dirty="0" smtClean="0">
                <a:solidFill>
                  <a:srgbClr val="FF0000"/>
                </a:solidFill>
              </a:rPr>
              <a:t>interim measure </a:t>
            </a:r>
            <a:r>
              <a:rPr lang="en-US" dirty="0" smtClean="0"/>
              <a:t>even where:</a:t>
            </a:r>
          </a:p>
          <a:p>
            <a:pPr marL="398764" lvl="1" indent="-170164">
              <a:buFont typeface="Arial" panose="020B0604020202020204" pitchFamily="34" charset="0"/>
              <a:buChar char="•"/>
            </a:pPr>
            <a:r>
              <a:rPr lang="en-US" dirty="0" smtClean="0"/>
              <a:t>Second- or third-line drug treatment is not available</a:t>
            </a:r>
            <a:endParaRPr lang="en-US" b="1" dirty="0" smtClean="0"/>
          </a:p>
          <a:p>
            <a:pPr marL="398764" lvl="1" indent="-17016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only available treatment is substandard</a:t>
            </a:r>
          </a:p>
          <a:p>
            <a:pPr marL="170164" indent="-17016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Patients MUST be asked to provide informed consent for diagnostic testing in absence of treatment</a:t>
            </a:r>
          </a:p>
          <a:p>
            <a:pPr marL="170164" indent="-170164">
              <a:buFont typeface="Arial" panose="020B0604020202020204" pitchFamily="34" charset="0"/>
              <a:buChar char="•"/>
            </a:pPr>
            <a:r>
              <a:rPr lang="en-US" dirty="0" smtClean="0"/>
              <a:t>Countries, TB Programmes and  providers should focus on ensuring adequate treatment is available for all who are diagnosed with drug-resistant TB</a:t>
            </a:r>
          </a:p>
          <a:p>
            <a:pPr marL="398764" lvl="1" indent="-17016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0164" indent="-17016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0164" indent="-17016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0164" indent="-170164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40"/>
            <a:ext cx="8229600" cy="990600"/>
          </a:xfrm>
        </p:spPr>
        <p:txBody>
          <a:bodyPr/>
          <a:lstStyle/>
          <a:p>
            <a:r>
              <a:rPr lang="en-US" dirty="0" smtClean="0"/>
              <a:t>Ethical approach to scaling up MDR/XDR-TB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840"/>
            <a:ext cx="8686800" cy="510366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3 AQ Principles should be incorporated as universal access to care  for drug resistant is implemented in countries is scaled up and implemented</a:t>
            </a:r>
          </a:p>
          <a:p>
            <a:pPr>
              <a:spcAft>
                <a:spcPts val="600"/>
              </a:spcAft>
            </a:pPr>
            <a:r>
              <a:rPr lang="en-US" sz="2200" i="1" dirty="0" smtClean="0"/>
              <a:t>Availability:</a:t>
            </a:r>
            <a:r>
              <a:rPr lang="en-US" sz="2200" dirty="0" smtClean="0"/>
              <a:t> </a:t>
            </a:r>
            <a:r>
              <a:rPr lang="en-US" sz="2200" b="0" dirty="0" smtClean="0"/>
              <a:t>Facilities, goods and services and programmes are available in sufficient quantity</a:t>
            </a:r>
          </a:p>
          <a:p>
            <a:pPr>
              <a:spcAft>
                <a:spcPts val="600"/>
              </a:spcAft>
            </a:pPr>
            <a:r>
              <a:rPr lang="en-US" sz="2200" i="1" dirty="0" smtClean="0"/>
              <a:t>Accessibility: </a:t>
            </a:r>
            <a:r>
              <a:rPr lang="en-US" sz="2200" b="0" dirty="0" smtClean="0"/>
              <a:t>Facilities, goods and services are accessible to all (non-discrimination, physical, economic, and information accessibility)</a:t>
            </a:r>
          </a:p>
          <a:p>
            <a:pPr>
              <a:spcAft>
                <a:spcPts val="600"/>
              </a:spcAft>
            </a:pPr>
            <a:r>
              <a:rPr lang="en-US" sz="2200" i="1" dirty="0" smtClean="0"/>
              <a:t>Acceptability:  </a:t>
            </a:r>
            <a:r>
              <a:rPr lang="en-US" sz="2200" b="0" dirty="0" smtClean="0"/>
              <a:t>Respectful of medical ethics, culturally appropriate, respect of confidentiality</a:t>
            </a:r>
          </a:p>
          <a:p>
            <a:r>
              <a:rPr lang="en-US" sz="2200" i="1" dirty="0" smtClean="0"/>
              <a:t>Quality</a:t>
            </a:r>
            <a:r>
              <a:rPr lang="en-US" sz="2200" b="0" dirty="0" smtClean="0"/>
              <a:t>: Scientifically and medically appropriate and of good quality; skilled medical personnel, scientifically approved and unexpired drugs and hospital equipment, safe water, sanitation</a:t>
            </a:r>
            <a:endParaRPr lang="en-GB" sz="2200" b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289"/>
            <a:ext cx="7772400" cy="609600"/>
          </a:xfrm>
        </p:spPr>
        <p:txBody>
          <a:bodyPr/>
          <a:lstStyle/>
          <a:p>
            <a:r>
              <a:rPr lang="en-ZA" dirty="0" smtClean="0"/>
              <a:t>Benefits of offering drug susceptibility testing in absence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Provide evidence of a high prevalence of MDR- and XDR-TB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Ensure that individuals with M/XDR-TB are not inappropriately treated with regular TB drugs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Guide decisions about segregating TB patients being cared for in a closed environment</a:t>
            </a:r>
          </a:p>
          <a:p>
            <a:pPr>
              <a:spcAft>
                <a:spcPts val="600"/>
              </a:spcAft>
            </a:pPr>
            <a:r>
              <a:rPr lang="en-US" dirty="0"/>
              <a:t>H</a:t>
            </a:r>
            <a:r>
              <a:rPr lang="en-US" dirty="0" smtClean="0"/>
              <a:t>elp individuals make life plans, diminish impact of disease on family members, and inform important behaviour regarding infection control</a:t>
            </a:r>
            <a:endParaRPr lang="en-Z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4D8D75A-539D-4B8E-8281-DCD6184243C2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41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557" y="391067"/>
            <a:ext cx="7886700" cy="480803"/>
          </a:xfrm>
        </p:spPr>
        <p:txBody>
          <a:bodyPr/>
          <a:lstStyle/>
          <a:p>
            <a:r>
              <a:rPr lang="en-ZA" dirty="0" smtClean="0"/>
              <a:t>What happens in your setting?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C2E219-A7F2-45B3-BB2E-E2C31026EDE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958" y="922840"/>
            <a:ext cx="2206122" cy="58477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Ben's Handwriting" panose="02000603000000000000" pitchFamily="2" charset="0"/>
              </a:rPr>
              <a:t>PLENARY</a:t>
            </a:r>
            <a:endParaRPr lang="en-GB" sz="3200" b="1" dirty="0">
              <a:solidFill>
                <a:srgbClr val="00B0F0"/>
              </a:solidFill>
              <a:latin typeface="Ben's Handwriting" panose="02000603000000000000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07616"/>
            <a:ext cx="8229600" cy="46185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Is there access to drug susceptibility testing for patients?</a:t>
            </a:r>
          </a:p>
          <a:p>
            <a:pPr marL="685800" lvl="1" indent="-457200"/>
            <a:r>
              <a:rPr lang="en-US" sz="2200" dirty="0" smtClean="0"/>
              <a:t>If no, why not, what can be done to change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Is treatment available for MDR-/XDR-TB?</a:t>
            </a:r>
          </a:p>
          <a:p>
            <a:pPr marL="685800" lvl="1" indent="-457200"/>
            <a:r>
              <a:rPr lang="en-US" sz="2200" dirty="0" smtClean="0"/>
              <a:t>If no, Why not and what can be done to change this (especially in cases where DST IS available?)</a:t>
            </a:r>
          </a:p>
          <a:p>
            <a:pPr marL="685800" lvl="1" indent="-457200"/>
            <a:r>
              <a:rPr lang="en-US" sz="2200" dirty="0" smtClean="0"/>
              <a:t>If yes, how </a:t>
            </a:r>
            <a:r>
              <a:rPr lang="en-US" sz="2200" dirty="0" smtClean="0"/>
              <a:t>do you manage and treat patients?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If MDR-/XDR Treatment is available, is it provided in a way that </a:t>
            </a:r>
            <a:r>
              <a:rPr lang="en-US" sz="2200" dirty="0" smtClean="0"/>
              <a:t>is accessible </a:t>
            </a:r>
            <a:r>
              <a:rPr lang="en-US" sz="2200" dirty="0" smtClean="0"/>
              <a:t>to patients? </a:t>
            </a:r>
            <a:r>
              <a:rPr lang="en-US" sz="2200" b="0" dirty="0" smtClean="0"/>
              <a:t>(in light of human rights context of non-discrimination, physical, economic, and information accessibility)</a:t>
            </a:r>
          </a:p>
          <a:p>
            <a:pPr marL="685800" lvl="1" indent="-457200"/>
            <a:r>
              <a:rPr lang="en-US" sz="2200" dirty="0" smtClean="0"/>
              <a:t>If no, why not, what can be done to change this?</a:t>
            </a:r>
          </a:p>
          <a:p>
            <a:pPr marL="685800" lvl="1" indent="-457200"/>
            <a:r>
              <a:rPr lang="en-US" sz="2200" dirty="0" smtClean="0"/>
              <a:t>If yes what have been the challenges in  in providing this access and how were they addressed?	</a:t>
            </a:r>
          </a:p>
          <a:p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248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4682"/>
            <a:ext cx="8595360" cy="609600"/>
          </a:xfrm>
        </p:spPr>
        <p:txBody>
          <a:bodyPr>
            <a:noAutofit/>
          </a:bodyPr>
          <a:lstStyle/>
          <a:p>
            <a:r>
              <a:rPr lang="en-ZA" dirty="0" smtClean="0"/>
              <a:t>Making ethically appropriate treatment decisions in absence of DST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Ideally all patients should undergo rapid drug-resistance testing in order to ensure provision of appropriate </a:t>
            </a:r>
            <a:r>
              <a:rPr lang="en-US" dirty="0"/>
              <a:t>treatment </a:t>
            </a:r>
            <a:r>
              <a:rPr lang="en-US" dirty="0" smtClean="0"/>
              <a:t>regimens </a:t>
            </a:r>
          </a:p>
          <a:p>
            <a:r>
              <a:rPr lang="en-US" dirty="0" smtClean="0"/>
              <a:t>Approach benefits to both patients and 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Reduces risk of further spread of TB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Reduces development of drug-resistant TB strains 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resource-constrained countries that cannot meet </a:t>
            </a:r>
            <a:r>
              <a:rPr lang="en-US" dirty="0" smtClean="0"/>
              <a:t>obligation to provide drug susceptibility testing on </a:t>
            </a:r>
            <a:r>
              <a:rPr lang="en-US" dirty="0"/>
              <a:t>their </a:t>
            </a:r>
            <a:r>
              <a:rPr lang="en-US" dirty="0" smtClean="0"/>
              <a:t>own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community should provide financial and other </a:t>
            </a:r>
            <a:r>
              <a:rPr lang="en-US" dirty="0" smtClean="0"/>
              <a:t>support, in keeping with the ethical principles of  social justice and equity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4D8D75A-539D-4B8E-8281-DCD6184243C2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355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4"/>
            <a:ext cx="8229600" cy="609600"/>
          </a:xfrm>
        </p:spPr>
        <p:txBody>
          <a:bodyPr>
            <a:noAutofit/>
          </a:bodyPr>
          <a:lstStyle/>
          <a:p>
            <a:r>
              <a:rPr lang="en-ZA" dirty="0" smtClean="0"/>
              <a:t>Making ethically appropriate treatment decisions in absence of DST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For countries that are still scaling up their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Treatment </a:t>
            </a:r>
            <a:r>
              <a:rPr lang="en-US" dirty="0"/>
              <a:t>decisions should be made on an </a:t>
            </a:r>
            <a:r>
              <a:rPr lang="en-US" dirty="0" err="1"/>
              <a:t>individualised</a:t>
            </a:r>
            <a:r>
              <a:rPr lang="en-US" dirty="0"/>
              <a:t> </a:t>
            </a:r>
            <a:r>
              <a:rPr lang="en-US" dirty="0" smtClean="0"/>
              <a:t>basis </a:t>
            </a:r>
            <a:r>
              <a:rPr lang="en-US" dirty="0" smtClean="0"/>
              <a:t>based </a:t>
            </a:r>
            <a:r>
              <a:rPr lang="en-US" dirty="0"/>
              <a:t>on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epidemiology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Patient specific factors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Decisions </a:t>
            </a:r>
            <a:r>
              <a:rPr lang="en-US" dirty="0"/>
              <a:t>should ideally be made in consultative process involving: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Multiple practitioners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Patient advocate (when available)</a:t>
            </a:r>
          </a:p>
          <a:p>
            <a:pPr marL="0" indent="0">
              <a:buNone/>
            </a:pPr>
            <a:endParaRPr lang="en-US" sz="1950" dirty="0" smtClean="0"/>
          </a:p>
          <a:p>
            <a:pPr marL="0" indent="0">
              <a:buNone/>
            </a:pPr>
            <a:endParaRPr lang="en-US" sz="1950" dirty="0"/>
          </a:p>
          <a:p>
            <a:pPr lvl="1" indent="0">
              <a:buNone/>
            </a:pPr>
            <a:endParaRPr lang="en-US" sz="1950" dirty="0"/>
          </a:p>
          <a:p>
            <a:pPr marL="342900" lvl="1" indent="0">
              <a:buNone/>
            </a:pPr>
            <a:endParaRPr lang="en-US" sz="195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4D8D75A-539D-4B8E-8281-DCD6184243C2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05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TB CARE II">
  <a:themeElements>
    <a:clrScheme name="h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10061</TotalTime>
  <Words>1465</Words>
  <Application>Microsoft Office PowerPoint</Application>
  <PresentationFormat>On-screen Show (4:3)</PresentationFormat>
  <Paragraphs>128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1_TB CARE II</vt:lpstr>
      <vt:lpstr>Slide 1</vt:lpstr>
      <vt:lpstr>Objectives</vt:lpstr>
      <vt:lpstr>Gap between diagnosis and treatment</vt:lpstr>
      <vt:lpstr>Gap between diagnosis and treatment -2 </vt:lpstr>
      <vt:lpstr>Ethical approach to scaling up MDR/XDR-TB treatment</vt:lpstr>
      <vt:lpstr>Benefits of offering drug susceptibility testing in absence of treatment</vt:lpstr>
      <vt:lpstr>What happens in your setting?</vt:lpstr>
      <vt:lpstr>Making ethically appropriate treatment decisions in absence of DST</vt:lpstr>
      <vt:lpstr>Making ethically appropriate treatment decisions in absence of DST </vt:lpstr>
      <vt:lpstr>Making ethically appropriate treatment decisions in absence of DST</vt:lpstr>
      <vt:lpstr>Let’s discuss…..</vt:lpstr>
      <vt:lpstr>Slide 12</vt:lpstr>
    </vt:vector>
  </TitlesOfParts>
  <Company>Partners In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 Seung</dc:creator>
  <cp:lastModifiedBy>UmdNJ</cp:lastModifiedBy>
  <cp:revision>458</cp:revision>
  <dcterms:created xsi:type="dcterms:W3CDTF">2012-11-13T21:47:44Z</dcterms:created>
  <dcterms:modified xsi:type="dcterms:W3CDTF">2015-08-06T22:11:59Z</dcterms:modified>
</cp:coreProperties>
</file>